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exen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exend-bold.fntdata"/><Relationship Id="rId16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b4cf2de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b4cf2de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b4cf2d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b4cf2d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b4cf2d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b4cf2d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b4cf2de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b4cf2d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b4cf2de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b4cf2de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b4cf2def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b4cf2def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b4cf2de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b4cf2de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b4cf2def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b4cf2def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b4cf2d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b4cf2d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98850" y="77725"/>
            <a:ext cx="7746300" cy="1468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2000" fadeDir="5400012" kx="0" rotWithShape="0" algn="bl" stA="26000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980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Sieć stoków narciarskich SkiByDay</a:t>
            </a:r>
            <a:endParaRPr b="1" sz="3980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50" y="2020299"/>
            <a:ext cx="257175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720125" y="4239925"/>
            <a:ext cx="2685900" cy="1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rgbClr val="F9F8F3"/>
                </a:solidFill>
              </a:rPr>
              <a:t>Piotr Ostaszewski</a:t>
            </a:r>
            <a:endParaRPr i="1" sz="1300">
              <a:solidFill>
                <a:srgbClr val="F9F8F3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rgbClr val="F9F8F3"/>
                </a:solidFill>
              </a:rPr>
              <a:t>Adam Ornacki</a:t>
            </a:r>
            <a:endParaRPr i="1" sz="1300">
              <a:solidFill>
                <a:srgbClr val="F9F8F3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rgbClr val="F9F8F3"/>
                </a:solidFill>
              </a:rPr>
              <a:t>Grupa ISI 2</a:t>
            </a:r>
            <a:endParaRPr i="1" sz="1100">
              <a:solidFill>
                <a:srgbClr val="F9F8F3"/>
              </a:solidFill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58" name="Google Shape;58;p13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/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/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/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7138750" y="4139675"/>
            <a:ext cx="29703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500">
                <a:solidFill>
                  <a:schemeClr val="lt1"/>
                </a:solidFill>
              </a:rPr>
              <a:t>Piotr Ostaszewski</a:t>
            </a:r>
            <a:endParaRPr i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500">
                <a:solidFill>
                  <a:schemeClr val="lt1"/>
                </a:solidFill>
              </a:rPr>
              <a:t>Adam Ornacki</a:t>
            </a:r>
            <a:endParaRPr i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500">
                <a:solidFill>
                  <a:schemeClr val="lt1"/>
                </a:solidFill>
              </a:rPr>
              <a:t>Grupa ISI2</a:t>
            </a:r>
            <a:endParaRPr i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2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248" name="Google Shape;248;p22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2"/>
          <p:cNvSpPr txBox="1"/>
          <p:nvPr>
            <p:ph type="title"/>
          </p:nvPr>
        </p:nvSpPr>
        <p:spPr>
          <a:xfrm>
            <a:off x="852750" y="1245900"/>
            <a:ext cx="743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Podziękowania i wnioski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58" name="Google Shape;2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025" y="2128772"/>
            <a:ext cx="2877949" cy="28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1650825" y="2417900"/>
            <a:ext cx="7610400" cy="4481700"/>
          </a:xfrm>
          <a:prstGeom prst="triangle">
            <a:avLst>
              <a:gd fmla="val 50000" name="adj"/>
            </a:avLst>
          </a:prstGeom>
          <a:solidFill>
            <a:srgbClr val="053959">
              <a:alpha val="36590"/>
            </a:srgbClr>
          </a:solidFill>
          <a:ln cap="flat" cmpd="sng" w="38100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72000" y="1082125"/>
            <a:ext cx="7610400" cy="4481700"/>
          </a:xfrm>
          <a:prstGeom prst="triangle">
            <a:avLst>
              <a:gd fmla="val 50000" name="adj"/>
            </a:avLst>
          </a:prstGeom>
          <a:solidFill>
            <a:srgbClr val="053959">
              <a:alpha val="36590"/>
            </a:srgbClr>
          </a:solidFill>
          <a:ln cap="flat" cmpd="sng" w="38100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-2035100" y="3315500"/>
            <a:ext cx="4046700" cy="2686500"/>
          </a:xfrm>
          <a:prstGeom prst="triangle">
            <a:avLst>
              <a:gd fmla="val 50000" name="adj"/>
            </a:avLst>
          </a:prstGeom>
          <a:solidFill>
            <a:srgbClr val="053959">
              <a:alpha val="36590"/>
            </a:srgbClr>
          </a:solidFill>
          <a:ln cap="flat" cmpd="sng" w="38100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rot="710374">
            <a:off x="7980757" y="1217910"/>
            <a:ext cx="649211" cy="623795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-7570395">
            <a:off x="7728229" y="1521969"/>
            <a:ext cx="389849" cy="789713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-5118344">
            <a:off x="7501758" y="1924877"/>
            <a:ext cx="905437" cy="307335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rot="9559288">
            <a:off x="8221583" y="1918297"/>
            <a:ext cx="147823" cy="293083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 rot="710374">
            <a:off x="5066107" y="2602310"/>
            <a:ext cx="649211" cy="623795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 rot="-5014179">
            <a:off x="4577058" y="3169361"/>
            <a:ext cx="905396" cy="307011"/>
          </a:xfrm>
          <a:prstGeom prst="triangle">
            <a:avLst>
              <a:gd fmla="val 50000" name="adj"/>
            </a:avLst>
          </a:prstGeom>
          <a:solidFill>
            <a:srgbClr val="F9F8F3"/>
          </a:solidFill>
          <a:ln cap="flat" cmpd="sng" w="9525">
            <a:solidFill>
              <a:srgbClr val="F9F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Cel projektu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419700" y="1788600"/>
            <a:ext cx="83046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Głównym celem systemu jest zapewnienie klientom kompleksowej obsługi w zakresie zakupu karnetów narciarskich oraz wypożyczania sprzętu poprzez umożliwienie klientom wykonywanie tych akcji internetowo.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Oprócz tego system ma zapewnić pracownikom prostą obsługę zamówień i dbanie o zasoby fizyczne stacji narciarskiej.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0" y="3252900"/>
            <a:ext cx="1306200" cy="1890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rot="-5400000">
            <a:off x="6630150" y="2645675"/>
            <a:ext cx="1840500" cy="31872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5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93" name="Google Shape;93;p15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39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Pomysł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11700" y="1631850"/>
            <a:ext cx="85206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Rejestracja transakcji online i na miejscu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dk1"/>
                </a:solidFill>
              </a:rPr>
              <a:t>Obsługa usterek sprzętu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0" y="3457675"/>
            <a:ext cx="2330400" cy="16857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 rot="-5400000">
            <a:off x="6082350" y="2081850"/>
            <a:ext cx="2922000" cy="32013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6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13" name="Google Shape;113;p16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6"/>
          <p:cNvSpPr txBox="1"/>
          <p:nvPr>
            <p:ph type="title"/>
          </p:nvPr>
        </p:nvSpPr>
        <p:spPr>
          <a:xfrm>
            <a:off x="-101350" y="2285400"/>
            <a:ext cx="31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Architektura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0" y="3252900"/>
            <a:ext cx="1306200" cy="1890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 rot="-5400000">
            <a:off x="7780425" y="3780000"/>
            <a:ext cx="1077000" cy="16500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270050" y="2741250"/>
            <a:ext cx="2436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chemeClr val="dk2"/>
                </a:solidFill>
              </a:rPr>
              <a:t>(Systemowy diagram przypadków użycia)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300" y="0"/>
            <a:ext cx="55823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7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34" name="Google Shape;134;p17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7"/>
          <p:cNvSpPr txBox="1"/>
          <p:nvPr>
            <p:ph type="title"/>
          </p:nvPr>
        </p:nvSpPr>
        <p:spPr>
          <a:xfrm>
            <a:off x="-101350" y="2285400"/>
            <a:ext cx="31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Architektura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0" y="3004475"/>
            <a:ext cx="2436000" cy="21435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 rot="-5400000">
            <a:off x="7297825" y="3302325"/>
            <a:ext cx="1553700" cy="21378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270050" y="2741250"/>
            <a:ext cx="2436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chemeClr val="dk2"/>
                </a:solidFill>
              </a:rPr>
              <a:t>(Model analityczny SI)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475" y="185525"/>
            <a:ext cx="7238927" cy="4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8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55" name="Google Shape;155;p18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8"/>
          <p:cNvSpPr txBox="1"/>
          <p:nvPr>
            <p:ph type="title"/>
          </p:nvPr>
        </p:nvSpPr>
        <p:spPr>
          <a:xfrm>
            <a:off x="-101350" y="2285400"/>
            <a:ext cx="31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Architektura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0" y="3643800"/>
            <a:ext cx="2327400" cy="14997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270050" y="2741250"/>
            <a:ext cx="2436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chemeClr val="dk2"/>
                </a:solidFill>
              </a:rPr>
              <a:t>(</a:t>
            </a:r>
            <a:r>
              <a:rPr lang="pl" sz="900">
                <a:solidFill>
                  <a:schemeClr val="dk2"/>
                </a:solidFill>
              </a:rPr>
              <a:t>Implementacyjny diagram klas</a:t>
            </a:r>
            <a:r>
              <a:rPr lang="pl" sz="900">
                <a:solidFill>
                  <a:schemeClr val="dk2"/>
                </a:solidFill>
              </a:rPr>
              <a:t>)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600" y="324250"/>
            <a:ext cx="6542397" cy="47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9574" cy="9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175" name="Google Shape;175;p19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19"/>
          <p:cNvSpPr txBox="1"/>
          <p:nvPr>
            <p:ph type="title"/>
          </p:nvPr>
        </p:nvSpPr>
        <p:spPr>
          <a:xfrm>
            <a:off x="696900" y="182963"/>
            <a:ext cx="77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Interfejsy - klient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5" y="755675"/>
            <a:ext cx="2614200" cy="1572605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875" y="952575"/>
            <a:ext cx="2851451" cy="1836450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401" y="697451"/>
            <a:ext cx="2501036" cy="2009649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737" y="2860326"/>
            <a:ext cx="2614176" cy="2066347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5551" y="3054650"/>
            <a:ext cx="3040423" cy="1836451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19"/>
          <p:cNvSpPr/>
          <p:nvPr/>
        </p:nvSpPr>
        <p:spPr>
          <a:xfrm>
            <a:off x="0" y="3306900"/>
            <a:ext cx="986400" cy="1836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19"/>
          <p:cNvCxnSpPr>
            <a:endCxn id="186" idx="1"/>
          </p:cNvCxnSpPr>
          <p:nvPr/>
        </p:nvCxnSpPr>
        <p:spPr>
          <a:xfrm flipH="1" rot="10800000">
            <a:off x="2787675" y="1870800"/>
            <a:ext cx="247200" cy="60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19"/>
          <p:cNvSpPr/>
          <p:nvPr/>
        </p:nvSpPr>
        <p:spPr>
          <a:xfrm rot="-5400000">
            <a:off x="7437025" y="3438750"/>
            <a:ext cx="1997700" cy="14118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19"/>
          <p:cNvCxnSpPr>
            <a:stCxn id="186" idx="3"/>
          </p:cNvCxnSpPr>
          <p:nvPr/>
        </p:nvCxnSpPr>
        <p:spPr>
          <a:xfrm flipH="1" rot="10800000">
            <a:off x="5886326" y="1870500"/>
            <a:ext cx="478500" cy="30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9"/>
          <p:cNvCxnSpPr/>
          <p:nvPr/>
        </p:nvCxnSpPr>
        <p:spPr>
          <a:xfrm flipH="1">
            <a:off x="7115975" y="2735125"/>
            <a:ext cx="882300" cy="74940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9"/>
          <p:cNvCxnSpPr/>
          <p:nvPr/>
        </p:nvCxnSpPr>
        <p:spPr>
          <a:xfrm rot="10800000">
            <a:off x="3685600" y="3722650"/>
            <a:ext cx="378300" cy="0"/>
          </a:xfrm>
          <a:prstGeom prst="straightConnector1">
            <a:avLst/>
          </a:prstGeom>
          <a:noFill/>
          <a:ln cap="flat" cmpd="sng" w="9525">
            <a:solidFill>
              <a:srgbClr val="053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6" name="Google Shape;19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0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202" name="Google Shape;202;p20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0"/>
          <p:cNvSpPr/>
          <p:nvPr/>
        </p:nvSpPr>
        <p:spPr>
          <a:xfrm>
            <a:off x="0" y="3306900"/>
            <a:ext cx="986400" cy="18366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 txBox="1"/>
          <p:nvPr>
            <p:ph type="title"/>
          </p:nvPr>
        </p:nvSpPr>
        <p:spPr>
          <a:xfrm>
            <a:off x="585500" y="262963"/>
            <a:ext cx="77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Interfejsy - pracownik (karnety)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3" name="Google Shape;213;p20"/>
          <p:cNvSpPr/>
          <p:nvPr/>
        </p:nvSpPr>
        <p:spPr>
          <a:xfrm rot="-5400000">
            <a:off x="7437025" y="3438750"/>
            <a:ext cx="1997700" cy="14118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50" y="877944"/>
            <a:ext cx="3206399" cy="1724300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300" y="920122"/>
            <a:ext cx="2905902" cy="1559349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750" y="2760450"/>
            <a:ext cx="2758502" cy="1480276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075" y="2813999"/>
            <a:ext cx="3101972" cy="1763026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8F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1"/>
          <p:cNvGrpSpPr/>
          <p:nvPr/>
        </p:nvGrpSpPr>
        <p:grpSpPr>
          <a:xfrm>
            <a:off x="-2035100" y="1082125"/>
            <a:ext cx="14217500" cy="5817475"/>
            <a:chOff x="-2035100" y="1082125"/>
            <a:chExt cx="14217500" cy="5817475"/>
          </a:xfrm>
        </p:grpSpPr>
        <p:sp>
          <p:nvSpPr>
            <p:cNvPr id="224" name="Google Shape;224;p21"/>
            <p:cNvSpPr/>
            <p:nvPr/>
          </p:nvSpPr>
          <p:spPr>
            <a:xfrm>
              <a:off x="1650825" y="2417900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4572000" y="1082125"/>
              <a:ext cx="7610400" cy="44817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-2035100" y="3315500"/>
              <a:ext cx="4046700" cy="2686500"/>
            </a:xfrm>
            <a:prstGeom prst="triangle">
              <a:avLst>
                <a:gd fmla="val 50000" name="adj"/>
              </a:avLst>
            </a:prstGeom>
            <a:solidFill>
              <a:srgbClr val="053959">
                <a:alpha val="36590"/>
              </a:srgbClr>
            </a:solidFill>
            <a:ln cap="flat" cmpd="sng" w="38100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 rot="710374">
              <a:off x="7980757" y="12179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 rot="-7570395">
              <a:off x="7728229" y="1521969"/>
              <a:ext cx="389849" cy="78971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 rot="-5118344">
              <a:off x="7501758" y="1924877"/>
              <a:ext cx="905437" cy="30733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 rot="9559288">
              <a:off x="8221583" y="1918297"/>
              <a:ext cx="147823" cy="293083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 rot="710374">
              <a:off x="5066107" y="2602310"/>
              <a:ext cx="649211" cy="623795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 rot="-5014179">
              <a:off x="4577058" y="3169361"/>
              <a:ext cx="905396" cy="307011"/>
            </a:xfrm>
            <a:prstGeom prst="triangle">
              <a:avLst>
                <a:gd fmla="val 50000" name="adj"/>
              </a:avLst>
            </a:prstGeom>
            <a:solidFill>
              <a:srgbClr val="F9F8F3"/>
            </a:solidFill>
            <a:ln cap="flat" cmpd="sng" w="9525">
              <a:solidFill>
                <a:srgbClr val="F9F8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1"/>
          <p:cNvSpPr txBox="1"/>
          <p:nvPr>
            <p:ph type="title"/>
          </p:nvPr>
        </p:nvSpPr>
        <p:spPr>
          <a:xfrm>
            <a:off x="585500" y="262963"/>
            <a:ext cx="77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053959"/>
                </a:solidFill>
                <a:latin typeface="Lexend"/>
                <a:ea typeface="Lexend"/>
                <a:cs typeface="Lexend"/>
                <a:sym typeface="Lexend"/>
              </a:rPr>
              <a:t>Interfejsy - pracownik(sprzęt)</a:t>
            </a:r>
            <a:endParaRPr b="1">
              <a:solidFill>
                <a:srgbClr val="053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50" y="2761500"/>
            <a:ext cx="3991300" cy="225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800" y="1353974"/>
            <a:ext cx="3660950" cy="19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99" y="835675"/>
            <a:ext cx="3357450" cy="17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0" y="2761500"/>
            <a:ext cx="3991300" cy="2259324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450" y="1353974"/>
            <a:ext cx="3660950" cy="1967350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49" y="835675"/>
            <a:ext cx="3357450" cy="1798425"/>
          </a:xfrm>
          <a:prstGeom prst="rect">
            <a:avLst/>
          </a:prstGeom>
          <a:noFill/>
          <a:ln cap="flat" cmpd="sng" w="19050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21"/>
          <p:cNvSpPr/>
          <p:nvPr/>
        </p:nvSpPr>
        <p:spPr>
          <a:xfrm>
            <a:off x="0" y="3701200"/>
            <a:ext cx="585600" cy="14424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 rot="-5400000">
            <a:off x="6747975" y="2747550"/>
            <a:ext cx="1631700" cy="3160200"/>
          </a:xfrm>
          <a:prstGeom prst="rtTriangle">
            <a:avLst/>
          </a:prstGeom>
          <a:solidFill>
            <a:srgbClr val="053959"/>
          </a:solidFill>
          <a:ln cap="flat" cmpd="sng" w="9525">
            <a:solidFill>
              <a:srgbClr val="053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0625" y="27150"/>
            <a:ext cx="608325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